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2" r:id="rId6"/>
    <p:sldId id="264" r:id="rId7"/>
    <p:sldId id="266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1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44EF8-1C1D-458C-ACEB-60193B6C397F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40486-7417-4BAE-BB79-745A3F8B44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40486-7417-4BAE-BB79-745A3F8B445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14-Oct-17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219200"/>
            <a:ext cx="7327751" cy="5458857"/>
          </a:xfrm>
        </p:spPr>
        <p:txBody>
          <a:bodyPr/>
          <a:lstStyle/>
          <a:p>
            <a:pPr marL="182880" indent="0">
              <a:buNone/>
            </a:pP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352800"/>
            <a:ext cx="5637010" cy="1905000"/>
          </a:xfrm>
        </p:spPr>
        <p:txBody>
          <a:bodyPr/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304800"/>
            <a:ext cx="7315200" cy="28956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pPr marL="640080" lvl="0" indent="-457200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6600" i="1" dirty="0" smtClean="0"/>
              <a:t> </a:t>
            </a:r>
            <a:r>
              <a:rPr lang="en-US" sz="3200" i="1" dirty="0" smtClean="0"/>
              <a:t>Md. </a:t>
            </a:r>
            <a:r>
              <a:rPr lang="en-US" sz="3200" i="1" dirty="0" err="1" smtClean="0"/>
              <a:t>Shakhawat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Masum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1400" b="1" dirty="0" smtClean="0"/>
              <a:t>BBS(Hon’s) 1</a:t>
            </a:r>
            <a:r>
              <a:rPr lang="en-US" sz="1400" b="1" baseline="30000" dirty="0" smtClean="0"/>
              <a:t>st </a:t>
            </a:r>
            <a:r>
              <a:rPr lang="en-US" sz="1400" b="1" dirty="0" smtClean="0"/>
              <a:t> class, MBA-</a:t>
            </a:r>
            <a:r>
              <a:rPr lang="en-US" sz="1400" b="1" dirty="0" err="1" smtClean="0"/>
              <a:t>Jnu</a:t>
            </a:r>
            <a:r>
              <a:rPr lang="en-US" sz="1400" b="1" dirty="0" smtClean="0"/>
              <a:t>, PGD-Du, ICMAB(p-ii)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Senior  Lecturer  in  Accounting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Abdul </a:t>
            </a:r>
            <a:r>
              <a:rPr lang="en-US" sz="2400" b="1" dirty="0" err="1" smtClean="0"/>
              <a:t>Kadir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Mollah</a:t>
            </a:r>
            <a:r>
              <a:rPr lang="en-US" sz="2400" b="1" dirty="0" smtClean="0"/>
              <a:t> City </a:t>
            </a:r>
            <a:r>
              <a:rPr lang="en-US" sz="2400" b="1" dirty="0" err="1" smtClean="0"/>
              <a:t>College,Narsingdi</a:t>
            </a:r>
            <a:r>
              <a:rPr lang="en-US" sz="2400" b="1" dirty="0" smtClean="0"/>
              <a:t>.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3600" b="1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71600" y="3657599"/>
            <a:ext cx="6400800" cy="1371601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tabLst/>
              <a:defRPr/>
            </a:pPr>
            <a:r>
              <a:rPr kumimoji="0" lang="en-US" sz="2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1.HSC Accounting 1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paper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2. HSC Accounting 2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nd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paper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3.HSC Finance 1</a:t>
            </a:r>
            <a:r>
              <a:rPr kumimoji="0" lang="en-US" sz="22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 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paper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4.University  Admission  Test Book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68321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592762"/>
          </a:xfrm>
        </p:spPr>
        <p:txBody>
          <a:bodyPr/>
          <a:lstStyle/>
          <a:p>
            <a:pPr marL="0" indent="0" algn="ctr">
              <a:buNone/>
            </a:pPr>
            <a:r>
              <a:rPr lang="bn-IN" dirty="0" smtClean="0"/>
              <a:t/>
            </a:r>
            <a:br>
              <a:rPr lang="bn-IN" dirty="0" smtClean="0"/>
            </a:br>
            <a:r>
              <a:rPr lang="en-US" dirty="0" smtClean="0"/>
              <a:t>THE </a:t>
            </a:r>
            <a:r>
              <a:rPr lang="bn-IN" dirty="0" smtClean="0"/>
              <a:t/>
            </a:r>
            <a:br>
              <a:rPr lang="bn-IN" dirty="0" smtClean="0"/>
            </a:br>
            <a:r>
              <a:rPr lang="en-US" dirty="0" smtClean="0"/>
              <a:t>E</a:t>
            </a:r>
            <a:r>
              <a:rPr lang="bn-IN" dirty="0" smtClean="0"/>
              <a:t/>
            </a:r>
            <a:br>
              <a:rPr lang="bn-IN" dirty="0" smtClean="0"/>
            </a:br>
            <a:r>
              <a:rPr lang="en-US" dirty="0" smtClean="0"/>
              <a:t>N</a:t>
            </a:r>
            <a:r>
              <a:rPr lang="bn-IN" dirty="0" smtClean="0"/>
              <a:t/>
            </a:r>
            <a:br>
              <a:rPr lang="bn-IN" dirty="0" smtClean="0"/>
            </a:br>
            <a:r>
              <a:rPr lang="en-US" dirty="0" smtClean="0"/>
              <a:t>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610453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7175351" cy="3657600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sz="7300" dirty="0" smtClean="0"/>
              <a:t>Topic: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8900" dirty="0" smtClean="0"/>
              <a:t>Trial balance</a:t>
            </a:r>
            <a:r>
              <a:rPr lang="bn-IN" dirty="0" smtClean="0"/>
              <a:t/>
            </a:r>
            <a:br>
              <a:rPr lang="bn-IN" dirty="0" smtClean="0"/>
            </a:br>
            <a:r>
              <a:rPr lang="bn-IN" dirty="0"/>
              <a:t/>
            </a:r>
            <a:br>
              <a:rPr lang="bn-IN" dirty="0"/>
            </a:b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51463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  Trial Balance(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‡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iIqvwgj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)</a:t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/>
              <a:t>       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Ab¨vb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bvg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:</a:t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>01.</a:t>
            </a:r>
            <a:r>
              <a:rPr lang="en-US" dirty="0"/>
              <a:t> List of Account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>02.wnmv‡ei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ZvwjKv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>03.MvwbwZK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ky×Zv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hvPvB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Kib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055986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79120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Trial</a:t>
            </a:r>
            <a:r>
              <a:rPr lang="en-US" sz="4400" dirty="0" smtClean="0"/>
              <a:t> </a:t>
            </a:r>
            <a:r>
              <a:rPr lang="en-US" sz="4400" dirty="0"/>
              <a:t>Balance(</a:t>
            </a:r>
            <a:r>
              <a:rPr lang="en-US" sz="4400" dirty="0">
                <a:latin typeface="SutonnyMJ" pitchFamily="2" charset="0"/>
                <a:cs typeface="SutonnyMJ" pitchFamily="2" charset="0"/>
              </a:rPr>
              <a:t>‡</a:t>
            </a:r>
            <a:r>
              <a:rPr lang="en-US" sz="4400" dirty="0" err="1">
                <a:latin typeface="SutonnyMJ" pitchFamily="2" charset="0"/>
                <a:cs typeface="SutonnyMJ" pitchFamily="2" charset="0"/>
              </a:rPr>
              <a:t>iIqvwgj</a:t>
            </a:r>
            <a:r>
              <a:rPr lang="en-US" sz="4400" dirty="0">
                <a:latin typeface="SutonnyMJ" pitchFamily="2" charset="0"/>
                <a:cs typeface="SutonnyMJ" pitchFamily="2" charset="0"/>
              </a:rPr>
              <a:t>)</a:t>
            </a:r>
            <a:r>
              <a:rPr lang="en-US" sz="4400" dirty="0"/>
              <a:t> </a:t>
            </a:r>
            <a:r>
              <a:rPr lang="en-US" sz="4400" dirty="0" err="1">
                <a:latin typeface="SutonnyMJ" pitchFamily="2" charset="0"/>
                <a:cs typeface="SutonnyMJ" pitchFamily="2" charset="0"/>
              </a:rPr>
              <a:t>Gi</a:t>
            </a:r>
            <a:r>
              <a:rPr lang="en-US" sz="44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dirty="0" err="1">
                <a:latin typeface="SutonnyMJ" pitchFamily="2" charset="0"/>
                <a:cs typeface="SutonnyMJ" pitchFamily="2" charset="0"/>
              </a:rPr>
              <a:t>Ab¨vb</a:t>
            </a:r>
            <a:r>
              <a:rPr lang="en-US" sz="4400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4400" dirty="0" smtClean="0">
                <a:latin typeface="SutonnyMJ" pitchFamily="2" charset="0"/>
                <a:cs typeface="SutonnyMJ" pitchFamily="2" charset="0"/>
              </a:rPr>
              <a:t>Z_¨: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> 01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.</a:t>
            </a:r>
            <a:r>
              <a:rPr lang="en-US" dirty="0"/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wnmveweÁv‡bi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Hw”QK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avc</a:t>
            </a:r>
            <a:r>
              <a:rPr lang="bn-IN" dirty="0">
                <a:latin typeface="SutonnyMJ" pitchFamily="2" charset="0"/>
                <a:cs typeface="SutonnyMJ" pitchFamily="2" charset="0"/>
              </a:rPr>
              <a:t/>
            </a:r>
            <a:br>
              <a:rPr lang="bn-IN" dirty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> 02. ˆ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Zix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eva¨Zvg~jK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bq</a:t>
            </a:r>
            <a:r>
              <a:rPr lang="en-US" dirty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>
                <a:latin typeface="SutonnyMJ" pitchFamily="2" charset="0"/>
                <a:cs typeface="SutonnyMJ" pitchFamily="2" charset="0"/>
              </a:rPr>
            </a:br>
            <a:r>
              <a:rPr lang="en-US" dirty="0">
                <a:latin typeface="SutonnyMJ" pitchFamily="2" charset="0"/>
                <a:cs typeface="SutonnyMJ" pitchFamily="2" charset="0"/>
              </a:rPr>
              <a:t>      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 03.wnmv‡ei 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ky×Zv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hvPvB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Kib</a:t>
            </a:r>
            <a:r>
              <a:rPr lang="bn-IN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cÖwµqv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bn-IN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bn-IN" dirty="0" smtClean="0">
                <a:latin typeface="SutonnyMJ" pitchFamily="2" charset="0"/>
                <a:cs typeface="SutonnyMJ" pitchFamily="2" charset="0"/>
              </a:rPr>
            </a:b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(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wnmveweÁv‡bi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Av‡iKwU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Hw”PK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KvR</a:t>
            </a:r>
            <a:r>
              <a:rPr lang="en-US" sz="31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Av‡Q</a:t>
            </a:r>
            <a:r>
              <a:rPr lang="en-US" sz="31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mwU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n‡”Q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 -    </a:t>
            </a:r>
            <a:br>
              <a:rPr lang="en-US" sz="31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31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                     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Kvh©cÎ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Worksheet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)</a:t>
            </a:r>
            <a:r>
              <a:rPr lang="en-US" sz="3100" b="1" dirty="0"/>
              <a:t/>
            </a:r>
            <a:br>
              <a:rPr lang="en-US" sz="3100" b="1" dirty="0"/>
            </a:b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8896270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756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</a:t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iIqvwgj</a:t>
            </a:r>
            <a:r>
              <a:rPr lang="en-US" dirty="0"/>
              <a:t> 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‰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Zix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Kivi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wKQz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              </a:t>
            </a:r>
            <a:r>
              <a:rPr lang="en-US" dirty="0"/>
              <a:t>Basic Concept </a:t>
            </a:r>
            <a:br>
              <a:rPr lang="en-US" dirty="0"/>
            </a:b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wb‡P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‡`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Iqv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nj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:</a:t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01.m¤úwË +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LiP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---‡W.</a:t>
            </a:r>
            <a:br>
              <a:rPr lang="en-US" sz="31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02.Avq+ `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vq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---‡µ.</a:t>
            </a:r>
            <a:br>
              <a:rPr lang="en-US" sz="31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03.mKj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ïé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--‡W.</a:t>
            </a:r>
            <a:br>
              <a:rPr lang="en-US" sz="31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04.mKj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cwienb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--‡W.</a:t>
            </a:r>
            <a:br>
              <a:rPr lang="en-US" sz="31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05.bM`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Znwej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--‡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W.Ab¨vb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mKj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Znwej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--‡µ.</a:t>
            </a:r>
            <a:br>
              <a:rPr lang="en-US" sz="31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06.cÖ‡`q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wnmve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wej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/‡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bvU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mwÂwZ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--‡W.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Ab¨vb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mKj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mwÂwZ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--‡µ.</a:t>
            </a:r>
            <a:br>
              <a:rPr lang="en-US" sz="31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07.cÖvc¨/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cÖ`Ë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cÖ`vb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cwi‡kva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--‡W.</a:t>
            </a:r>
            <a:br>
              <a:rPr lang="en-US" sz="31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08.cÖ‡`q/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cÖvß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/</a:t>
            </a:r>
            <a:r>
              <a:rPr lang="en-US" sz="3100" b="1" dirty="0" err="1" smtClean="0">
                <a:latin typeface="SutonnyMJ" pitchFamily="2" charset="0"/>
                <a:cs typeface="SutonnyMJ" pitchFamily="2" charset="0"/>
              </a:rPr>
              <a:t>Av`vq</a:t>
            </a:r>
            <a:r>
              <a:rPr lang="en-US" sz="3100" b="1" dirty="0" smtClean="0">
                <a:latin typeface="SutonnyMJ" pitchFamily="2" charset="0"/>
                <a:cs typeface="SutonnyMJ" pitchFamily="2" charset="0"/>
              </a:rPr>
              <a:t>--‡µ.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785377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iIqvwgj</a:t>
            </a:r>
            <a:r>
              <a:rPr lang="en-US" dirty="0"/>
              <a:t> 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‰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Zix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Kivi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ÿ‡Î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g‡b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ivLvi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‡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KŠkj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wb‡P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†`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Iqv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nj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: </a:t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err="1" smtClean="0">
                <a:latin typeface="SutonnyMJ" pitchFamily="2" charset="0"/>
                <a:cs typeface="SutonnyMJ" pitchFamily="2" charset="0"/>
              </a:rPr>
              <a:t>cÖ_g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AvB‡Ug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†W.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c‡ii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AvB‡Ug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†µ.</a:t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01.µq-weµq                                                         </a:t>
            </a:r>
            <a:br>
              <a:rPr lang="en-US" sz="22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02.cÖvc¨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wnmve-cÖ‡`q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wnmve</a:t>
            </a:r>
            <a:r>
              <a:rPr lang="en-US" sz="2200" b="1" dirty="0">
                <a:latin typeface="SutonnyMJ" pitchFamily="2" charset="0"/>
                <a:cs typeface="SutonnyMJ" pitchFamily="2" charset="0"/>
              </a:rPr>
              <a:t/>
            </a:r>
            <a:br>
              <a:rPr lang="en-US" sz="2200" b="1" dirty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03.cÖvc¨ †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bvU-cÖ‡`q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bvU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                 </a:t>
            </a:r>
            <a:br>
              <a:rPr lang="en-US" sz="22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 04.D‡Ëvjb-g~jab</a:t>
            </a:r>
            <a:r>
              <a:rPr lang="en-US" sz="2200" b="1" dirty="0">
                <a:latin typeface="SutonnyMJ" pitchFamily="2" charset="0"/>
                <a:cs typeface="SutonnyMJ" pitchFamily="2" charset="0"/>
              </a:rPr>
              <a:t/>
            </a:r>
            <a:br>
              <a:rPr lang="en-US" sz="2200" b="1" dirty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05.‡eZb-e‡Kqv †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eZb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                    </a:t>
            </a:r>
            <a:br>
              <a:rPr lang="en-US" sz="22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06.cÖ`Ë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evUªv-cÖvß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evUªv</a:t>
            </a:r>
            <a:r>
              <a:rPr lang="en-US" sz="2200" b="1" dirty="0">
                <a:latin typeface="SutonnyMJ" pitchFamily="2" charset="0"/>
                <a:cs typeface="SutonnyMJ" pitchFamily="2" charset="0"/>
              </a:rPr>
              <a:t/>
            </a:r>
            <a:br>
              <a:rPr lang="en-US" sz="2200" b="1" dirty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07.wkÿvbwek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fvZv-wkÿvbwek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mjvgx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22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08.‡kqvi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Aenvi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-‡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kqvi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Awanvi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22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09.g~ja‡bi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my`-D‡Ëvj‡bi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 my`     </a:t>
            </a:r>
            <a:br>
              <a:rPr lang="en-US" sz="22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10.F‡bi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my`-wewb‡qv‡Mi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 my`</a:t>
            </a:r>
            <a:br>
              <a:rPr lang="en-US" sz="22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11.Ky-FY --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Kz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-FY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mwÂwZ</a:t>
            </a: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             </a:t>
            </a:r>
            <a:br>
              <a:rPr lang="en-US" sz="2200" b="1" dirty="0" smtClean="0">
                <a:latin typeface="SutonnyMJ" pitchFamily="2" charset="0"/>
                <a:cs typeface="SutonnyMJ" pitchFamily="2" charset="0"/>
              </a:rPr>
            </a:br>
            <a:r>
              <a:rPr lang="en-US" sz="2200" b="1" dirty="0" smtClean="0">
                <a:latin typeface="SutonnyMJ" pitchFamily="2" charset="0"/>
                <a:cs typeface="SutonnyMJ" pitchFamily="2" charset="0"/>
              </a:rPr>
              <a:t>12.AePq-AePq </a:t>
            </a:r>
            <a:r>
              <a:rPr lang="en-US" sz="2200" b="1" dirty="0" err="1" smtClean="0">
                <a:latin typeface="SutonnyMJ" pitchFamily="2" charset="0"/>
                <a:cs typeface="SutonnyMJ" pitchFamily="2" charset="0"/>
              </a:rPr>
              <a:t>mwÂwZ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084936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5562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>
                <a:latin typeface="SutonnyMJ" pitchFamily="2" charset="0"/>
                <a:cs typeface="SutonnyMJ" pitchFamily="2" charset="0"/>
              </a:rPr>
              <a:t>cÖ_g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AvB‡Ug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†W. 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c‡ii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AvB‡Ug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†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µ. 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n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‡e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bv</a:t>
            </a:r>
            <a:r>
              <a:rPr lang="bn-IN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bn-IN" dirty="0" smtClean="0">
                <a:latin typeface="SutonnyMJ" pitchFamily="2" charset="0"/>
                <a:cs typeface="SutonnyMJ" pitchFamily="2" charset="0"/>
              </a:rPr>
            </a:br>
            <a:r>
              <a:rPr lang="bn-IN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bn-IN" dirty="0" smtClean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>01.Avg`vwb 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ïé-ißvwb</a:t>
            </a:r>
            <a:r>
              <a:rPr lang="en-US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>
                <a:latin typeface="SutonnyMJ" pitchFamily="2" charset="0"/>
                <a:cs typeface="SutonnyMJ" pitchFamily="2" charset="0"/>
              </a:rPr>
              <a:t>ïé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r>
              <a:rPr lang="en-US" dirty="0">
                <a:latin typeface="SutonnyMJ" pitchFamily="2" charset="0"/>
                <a:cs typeface="SutonnyMJ" pitchFamily="2" charset="0"/>
              </a:rPr>
              <a:t>02.µq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cwienb-weµq</a:t>
            </a:r>
            <a:r>
              <a:rPr lang="en-US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  <a:cs typeface="SutonnyMJ" pitchFamily="2" charset="0"/>
              </a:rPr>
              <a:t>cwienb</a:t>
            </a:r>
            <a:r>
              <a:rPr lang="bn-IN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bn-IN" dirty="0" smtClean="0">
                <a:latin typeface="SutonnyMJ" pitchFamily="2" charset="0"/>
                <a:cs typeface="SutonnyMJ" pitchFamily="2" charset="0"/>
              </a:rPr>
            </a:br>
            <a:r>
              <a:rPr lang="bn-IN" dirty="0">
                <a:latin typeface="SutonnyMJ" pitchFamily="2" charset="0"/>
                <a:cs typeface="SutonnyMJ" pitchFamily="2" charset="0"/>
              </a:rPr>
              <a:t/>
            </a:r>
            <a:br>
              <a:rPr lang="bn-IN" dirty="0">
                <a:latin typeface="SutonnyMJ" pitchFamily="2" charset="0"/>
                <a:cs typeface="SutonnyMJ" pitchFamily="2" charset="0"/>
              </a:rPr>
            </a:br>
            <a:r>
              <a:rPr lang="en-US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  <a:cs typeface="SutonnyMJ" pitchFamily="2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87684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92762"/>
          </a:xfrm>
        </p:spPr>
        <p:txBody>
          <a:bodyPr/>
          <a:lstStyle/>
          <a:p>
            <a:pPr algn="l"/>
            <a:r>
              <a:rPr lang="en-US" sz="3200" b="1" dirty="0" err="1" smtClean="0">
                <a:latin typeface="SutonnyMJ" pitchFamily="2" charset="0"/>
                <a:cs typeface="SutonnyMJ" pitchFamily="2" charset="0"/>
              </a:rPr>
              <a:t>K‡qKwU</a:t>
            </a:r>
            <a:r>
              <a:rPr lang="en-US" sz="32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atin typeface="SutonnyMJ" pitchFamily="2" charset="0"/>
                <a:cs typeface="SutonnyMJ" pitchFamily="2" charset="0"/>
              </a:rPr>
              <a:t>wnmv‡ei</a:t>
            </a:r>
            <a:r>
              <a:rPr lang="en-US" sz="32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atin typeface="SutonnyMJ" pitchFamily="2" charset="0"/>
                <a:cs typeface="SutonnyMJ" pitchFamily="2" charset="0"/>
              </a:rPr>
              <a:t>weKí</a:t>
            </a:r>
            <a:r>
              <a:rPr lang="en-US" sz="32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atin typeface="SutonnyMJ" pitchFamily="2" charset="0"/>
                <a:cs typeface="SutonnyMJ" pitchFamily="2" charset="0"/>
              </a:rPr>
              <a:t>bvg</a:t>
            </a:r>
            <a:r>
              <a:rPr lang="en-US" sz="3200" b="1" dirty="0" smtClean="0">
                <a:latin typeface="SutonnyMJ" pitchFamily="2" charset="0"/>
                <a:cs typeface="SutonnyMJ" pitchFamily="2" charset="0"/>
              </a:rPr>
              <a:t>: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200" dirty="0" smtClean="0">
                <a:latin typeface="SutonnyMJ" pitchFamily="2" charset="0"/>
                <a:cs typeface="SutonnyMJ" pitchFamily="2" charset="0"/>
              </a:rPr>
            </a:b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01.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g~jab-mvavib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LwZqv‡bi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Ri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 (†µ.)</a:t>
            </a:r>
            <a:br>
              <a:rPr lang="en-US" sz="3200" dirty="0" smtClean="0">
                <a:latin typeface="SutonnyMJ" pitchFamily="2" charset="0"/>
                <a:cs typeface="SutonnyMJ" pitchFamily="2" charset="0"/>
              </a:rPr>
            </a:b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02.D‡Ëvjb-gvwj‡Ki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PjwZ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wnmve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(†W.)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200" dirty="0" smtClean="0">
                <a:latin typeface="SutonnyMJ" pitchFamily="2" charset="0"/>
                <a:cs typeface="SutonnyMJ" pitchFamily="2" charset="0"/>
              </a:rPr>
            </a:b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03.cÖvc¨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wnmve-cy¯ÍK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FY (†W.)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200" dirty="0" smtClean="0">
                <a:latin typeface="SutonnyMJ" pitchFamily="2" charset="0"/>
                <a:cs typeface="SutonnyMJ" pitchFamily="2" charset="0"/>
              </a:rPr>
            </a:b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04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.‡iUm-AwfKi (†W.)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200" dirty="0" smtClean="0">
                <a:latin typeface="SutonnyMJ" pitchFamily="2" charset="0"/>
                <a:cs typeface="SutonnyMJ" pitchFamily="2" charset="0"/>
              </a:rPr>
            </a:b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05.jyR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Uzjm-LyPiv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hš¿vsk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(†W.)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200" dirty="0" smtClean="0">
                <a:latin typeface="SutonnyMJ" pitchFamily="2" charset="0"/>
                <a:cs typeface="SutonnyMJ" pitchFamily="2" charset="0"/>
              </a:rPr>
            </a:b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06.wb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:‡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lkb-AePq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(†W.)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200" dirty="0" smtClean="0">
                <a:latin typeface="SutonnyMJ" pitchFamily="2" charset="0"/>
                <a:cs typeface="SutonnyMJ" pitchFamily="2" charset="0"/>
              </a:rPr>
            </a:b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07.e¨envh©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Kvh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©-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gwbnvix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(†W.)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200" dirty="0" smtClean="0">
                <a:latin typeface="SutonnyMJ" pitchFamily="2" charset="0"/>
                <a:cs typeface="SutonnyMJ" pitchFamily="2" charset="0"/>
              </a:rPr>
            </a:b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08.‡cv‡÷R-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WvK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I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Zvi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dirty="0" err="1" smtClean="0">
                <a:latin typeface="SutonnyMJ" pitchFamily="2" charset="0"/>
                <a:cs typeface="SutonnyMJ" pitchFamily="2" charset="0"/>
              </a:rPr>
              <a:t>LiP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(†W.)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200" dirty="0" smtClean="0">
                <a:latin typeface="SutonnyMJ" pitchFamily="2" charset="0"/>
                <a:cs typeface="SutonnyMJ" pitchFamily="2" charset="0"/>
              </a:rPr>
            </a:b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09.wcÖwg‡mm-e¨emvq Avw½bv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(†W.)</a:t>
            </a:r>
            <a:r>
              <a:rPr lang="en-US" sz="32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3200" dirty="0" smtClean="0">
                <a:latin typeface="SutonnyMJ" pitchFamily="2" charset="0"/>
                <a:cs typeface="SutonnyMJ" pitchFamily="2" charset="0"/>
              </a:rPr>
            </a:br>
            <a:r>
              <a:rPr lang="en-US" sz="3200" dirty="0" smtClean="0">
                <a:latin typeface="SutonnyMJ" pitchFamily="2" charset="0"/>
                <a:cs typeface="SutonnyMJ" pitchFamily="2" charset="0"/>
              </a:rPr>
              <a:t>10.BKzc‡g›U-mi¾vg</a:t>
            </a:r>
            <a:r>
              <a:rPr lang="en-US" sz="3200" dirty="0">
                <a:latin typeface="SutonnyMJ" pitchFamily="2" charset="0"/>
                <a:cs typeface="SutonnyMJ" pitchFamily="2" charset="0"/>
              </a:rPr>
              <a:t> (†W.)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24153526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b="1" dirty="0" smtClean="0">
                <a:latin typeface="SutonnyMJ" pitchFamily="2" charset="0"/>
                <a:cs typeface="SutonnyMJ" pitchFamily="2" charset="0"/>
              </a:rPr>
              <a:t>‡h </a:t>
            </a:r>
            <a:r>
              <a:rPr lang="en-US" sz="3200" b="1" dirty="0" err="1" smtClean="0">
                <a:latin typeface="SutonnyMJ" pitchFamily="2" charset="0"/>
                <a:cs typeface="SutonnyMJ" pitchFamily="2" charset="0"/>
              </a:rPr>
              <a:t>mKj</a:t>
            </a:r>
            <a:r>
              <a:rPr lang="en-US" sz="32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atin typeface="SutonnyMJ" pitchFamily="2" charset="0"/>
                <a:cs typeface="SutonnyMJ" pitchFamily="2" charset="0"/>
              </a:rPr>
              <a:t>AvB‡Ug</a:t>
            </a:r>
            <a:r>
              <a:rPr lang="en-US" sz="32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smtClean="0">
                <a:latin typeface="SutonnyMJ" pitchFamily="2" charset="0"/>
                <a:cs typeface="SutonnyMJ" pitchFamily="2" charset="0"/>
              </a:rPr>
              <a:t>†</a:t>
            </a:r>
            <a:r>
              <a:rPr lang="en-US" sz="3200" b="1" dirty="0" err="1" smtClean="0">
                <a:latin typeface="SutonnyMJ" pitchFamily="2" charset="0"/>
                <a:cs typeface="SutonnyMJ" pitchFamily="2" charset="0"/>
              </a:rPr>
              <a:t>iIqvwg‡j</a:t>
            </a:r>
            <a:r>
              <a:rPr lang="en-US" sz="32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latin typeface="SutonnyMJ" pitchFamily="2" charset="0"/>
                <a:cs typeface="SutonnyMJ" pitchFamily="2" charset="0"/>
              </a:rPr>
              <a:t>Avm‡ebv</a:t>
            </a:r>
            <a:r>
              <a:rPr lang="en-US" sz="3200" b="1" dirty="0" smtClean="0">
                <a:latin typeface="SutonnyMJ" pitchFamily="2" charset="0"/>
                <a:cs typeface="SutonnyMJ" pitchFamily="2" charset="0"/>
              </a:rPr>
              <a:t> :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2800" dirty="0" smtClean="0">
                <a:latin typeface="SutonnyMJ" pitchFamily="2" charset="0"/>
                <a:cs typeface="SutonnyMJ" pitchFamily="2" charset="0"/>
              </a:rPr>
            </a:br>
            <a:r>
              <a:rPr lang="en-US" sz="2800" b="1" dirty="0" err="1" smtClean="0">
                <a:latin typeface="SutonnyMJ" pitchFamily="2" charset="0"/>
                <a:cs typeface="SutonnyMJ" pitchFamily="2" charset="0"/>
              </a:rPr>
              <a:t>Avm‡ebv</a:t>
            </a:r>
            <a:r>
              <a:rPr lang="en-US" sz="28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-------------------</a:t>
            </a:r>
            <a:r>
              <a:rPr lang="bn-IN" sz="2800" dirty="0" smtClean="0">
                <a:latin typeface="SutonnyMJ" pitchFamily="2" charset="0"/>
                <a:cs typeface="SutonnyMJ" pitchFamily="2" charset="0"/>
              </a:rPr>
              <a:t>--------------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 </a:t>
            </a:r>
            <a:r>
              <a:rPr lang="en-US" sz="2800" b="1" dirty="0" err="1" smtClean="0">
                <a:latin typeface="SutonnyMJ" pitchFamily="2" charset="0"/>
                <a:cs typeface="SutonnyMJ" pitchFamily="2" charset="0"/>
              </a:rPr>
              <a:t>Avm‡e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/>
            </a:r>
            <a:br>
              <a:rPr lang="en-US" sz="2800" dirty="0">
                <a:latin typeface="SutonnyMJ" pitchFamily="2" charset="0"/>
                <a:cs typeface="SutonnyMJ" pitchFamily="2" charset="0"/>
              </a:rPr>
            </a:b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01.bM`(1.1.2016) ------------------(31.12.2016)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/>
            </a:r>
            <a:br>
              <a:rPr lang="en-US" sz="2800" dirty="0">
                <a:latin typeface="SutonnyMJ" pitchFamily="2" charset="0"/>
                <a:cs typeface="SutonnyMJ" pitchFamily="2" charset="0"/>
              </a:rPr>
            </a:br>
            <a:r>
              <a:rPr lang="en-US" sz="2800" dirty="0">
                <a:latin typeface="SutonnyMJ" pitchFamily="2" charset="0"/>
                <a:cs typeface="SutonnyMJ" pitchFamily="2" charset="0"/>
              </a:rPr>
              <a:t>02.e¨vsK(1.1.2016)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-----------------(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31.12.2016)</a:t>
            </a:r>
            <a:br>
              <a:rPr lang="en-US" sz="2800" dirty="0">
                <a:latin typeface="SutonnyMJ" pitchFamily="2" charset="0"/>
                <a:cs typeface="SutonnyMJ" pitchFamily="2" charset="0"/>
              </a:rPr>
            </a:b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03.e¨vsK RgvwZwi³ 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(1.1.2016)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-----(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31.12.2016)</a:t>
            </a:r>
            <a:br>
              <a:rPr lang="en-US" sz="2800" dirty="0">
                <a:latin typeface="SutonnyMJ" pitchFamily="2" charset="0"/>
                <a:cs typeface="SutonnyMJ" pitchFamily="2" charset="0"/>
              </a:rPr>
            </a:b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04.cÖvc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wnmve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(1.1.2016)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-----------(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31.12.2016)</a:t>
            </a:r>
            <a:br>
              <a:rPr lang="en-US" sz="2800" dirty="0">
                <a:latin typeface="SutonnyMJ" pitchFamily="2" charset="0"/>
                <a:cs typeface="SutonnyMJ" pitchFamily="2" charset="0"/>
              </a:rPr>
            </a:b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05.cÖ‡`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q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wnmve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(1.1.2016) 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----------(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31.12.2016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)</a:t>
            </a:r>
            <a:br>
              <a:rPr lang="en-US" sz="2800" dirty="0" smtClean="0">
                <a:latin typeface="SutonnyMJ" pitchFamily="2" charset="0"/>
                <a:cs typeface="SutonnyMJ" pitchFamily="2" charset="0"/>
              </a:rPr>
            </a:b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06.gRy`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cb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¨(31.12.2016)-------------(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1.1.2016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)</a:t>
            </a:r>
            <a:br>
              <a:rPr lang="en-US" sz="2800" dirty="0" smtClean="0">
                <a:latin typeface="SutonnyMJ" pitchFamily="2" charset="0"/>
                <a:cs typeface="SutonnyMJ" pitchFamily="2" charset="0"/>
              </a:rPr>
            </a:b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07.gwbnvix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(31.12.2016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)---------------(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1.1.2016)</a:t>
            </a:r>
            <a:br>
              <a:rPr lang="en-US" sz="2800" dirty="0">
                <a:latin typeface="SutonnyMJ" pitchFamily="2" charset="0"/>
                <a:cs typeface="SutonnyMJ" pitchFamily="2" charset="0"/>
              </a:rPr>
            </a:b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( †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R‡b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ivLv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fvj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;-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mgwš^Z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µq I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wewµZ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c‡b¨i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e¨q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_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vK‡j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/>
            </a:r>
            <a:br>
              <a:rPr lang="en-US" sz="2800" dirty="0" smtClean="0">
                <a:latin typeface="SutonnyMJ" pitchFamily="2" charset="0"/>
                <a:cs typeface="SutonnyMJ" pitchFamily="2" charset="0"/>
              </a:rPr>
            </a:b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cÖviw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¤¢K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gRy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Av‡mbv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mgvcbx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gRy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`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Av‡m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Ges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e¨en„Z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gwbnvix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br>
              <a:rPr lang="en-US" sz="2800" dirty="0" smtClean="0">
                <a:latin typeface="SutonnyMJ" pitchFamily="2" charset="0"/>
                <a:cs typeface="SutonnyMJ" pitchFamily="2" charset="0"/>
              </a:rPr>
            </a:b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_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vK‡j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cÖviw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¤¢K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gwbnvix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Av‡mbv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mgvcbx</a:t>
            </a:r>
            <a:r>
              <a:rPr lang="en-US" sz="2800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>
                <a:latin typeface="SutonnyMJ" pitchFamily="2" charset="0"/>
                <a:cs typeface="SutonnyMJ" pitchFamily="2" charset="0"/>
              </a:rPr>
              <a:t>gwbnvix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dirty="0" err="1" smtClean="0">
                <a:latin typeface="SutonnyMJ" pitchFamily="2" charset="0"/>
                <a:cs typeface="SutonnyMJ" pitchFamily="2" charset="0"/>
              </a:rPr>
              <a:t>Av‡m</a:t>
            </a:r>
            <a:r>
              <a:rPr lang="en-US" sz="2800" dirty="0" smtClean="0">
                <a:latin typeface="SutonnyMJ" pitchFamily="2" charset="0"/>
                <a:cs typeface="SutonnyMJ" pitchFamily="2" charset="0"/>
              </a:rPr>
              <a:t>)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7371312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167</TotalTime>
  <Words>86</Words>
  <Application>Microsoft Office PowerPoint</Application>
  <PresentationFormat>On-screen Show (4:3)</PresentationFormat>
  <Paragraphs>17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Slide 1</vt:lpstr>
      <vt:lpstr>           Topic:  Trial balance  </vt:lpstr>
      <vt:lpstr>  Trial Balance(‡iIqvwgj)         Gi Ab¨vb¨ bvg: 01. List of Account 02.wnmv‡ei ZvwjKv 03.MvwbwZK ky×Zv hvPvB Kib </vt:lpstr>
      <vt:lpstr>Trial Balance(‡iIqvwgj) Gi Ab¨vb¨ Z_¨:   01. wnmveweÁv‡bi Hw”QK avc  02. ˆZix Kiv eva¨Zvg~jK bq          03.wnmv‡ei ky×Zv hvPvB Kib cÖwµqv  (wnmveweÁv‡bi Av‡iKwU Hw”PK KvR Av‡Q †mwU n‡”Q -                            Kvh©cÎ/Worksheet) </vt:lpstr>
      <vt:lpstr>                        ‡iIqvwgj ‰Zix Kivi wKQz                 Basic Concept   wb‡P ‡`Iqv nj: 01.m¤úwË + LiP---‡W. 02.Avq+ `vq---‡µ. 03.mKj ïé--‡W. 04.mKj cwienb--‡W. 05.bM` Znwej--‡W.Ab¨vb¨ mKj Znwej--‡µ. 06.cÖ‡`q wnmve/wej/‡bvU mwÂwZ--‡W. Ab¨vb¨ mKj mwÂwZ--‡µ. 07.cÖvc¨/cÖ`Ë/cÖ`vb/cwi‡kva--‡W. 08.cÖ‡`q/cÖvß/Av`vq--‡µ.</vt:lpstr>
      <vt:lpstr>‡iIqvwgj ‰Zix Kivi †ÿ‡Î g‡b ivLvi ‡KŠkj wb‡P †`Iqv nj:  cÖ_g AvB‡Ug †W. c‡ii AvB‡Ug †µ. 01.µq-weµq                                                          02.cÖvc¨ wnmve-cÖ‡`q wnmve 03.cÖvc¨ †bvU-cÖ‡`q †bvU                   04.D‡Ëvjb-g~jab 05.‡eZb-e‡Kqv †eZb                     06.cÖ`Ë evUªv-cÖvß evUªv 07.wkÿvbwek fvZv-wkÿvbwek †mjvgx 08.‡kqvi Aenvi-‡kqvi Awanvi 09.g~ja‡bi my`-D‡Ëvj‡bi my`      10.F‡bi my`-wewb‡qv‡Mi my` 11.Ky-FY -- Kz-FY mwÂwZ              12.AePq-AePq mwÂwZ</vt:lpstr>
      <vt:lpstr>cÖ_g AvB‡Ug †W. c‡ii AvB‡Ug †µ. n‡e bv  01.Avg`vwb ïé-ißvwb ïé 02.µq cwienb-weµq cwienb   </vt:lpstr>
      <vt:lpstr>K‡qKwU wnmv‡ei weKí bvg: 01. g~jab-mvavib LwZqv‡bi †Ri  (†µ.) 02.D‡Ëvjb-gvwj‡Ki PjwZ wnmve (†W.) 03.cÖvc¨ wnmve-cy¯ÍK FY (†W.) 04.‡iUm-AwfKi (†W.) 05.jyR Uzjm-LyPiv hš¿vsk (†W.) 06.wb:‡lkb-AePq (†W.) 07.e¨envh© Kvh©-gwbnvix (†W.) 08.‡cv‡÷R-WvK I Zvi LiP (†W.) 09.wcÖwg‡mm-e¨emvq Avw½bv (†W.) 10.BKzc‡g›U-mi¾vg (†W.)</vt:lpstr>
      <vt:lpstr>‡h mKj AvB‡Ug †iIqvwg‡j Avm‡ebv : Avm‡ebv  ---------------------------------  Avm‡e 01.bM`(1.1.2016) ------------------(31.12.2016) 02.e¨vsK(1.1.2016) -----------------(31.12.2016) 03.e¨vsK RgvwZwi³ (1.1.2016) -----(31.12.2016) 04.cÖvc¨ wnmve(1.1.2016) -----------(31.12.2016) 05.cÖ‡`q wnmve(1.1.2016) ----------(31.12.2016) 06.gRy` cb¨(31.12.2016)-------------(1.1.2016) 07.gwbnvix(31.12.2016)---------------(1.1.2016) ( †R‡b ivLv fvj;-mgwš^Z µq I wewµZ c‡b¨i e¨q _vK‡j cÖviw¤¢K gRy` Av‡mbv mgvcbx gRy` Av‡m Ges e¨en„Z gwbnvix  _vK‡j cÖviw¤¢K gwbnvix Av‡mbv mgvcbx gwbnvix Av‡m)</vt:lpstr>
      <vt:lpstr> THE  E N 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Address</dc:title>
  <dc:creator>MASUM</dc:creator>
  <cp:lastModifiedBy>User</cp:lastModifiedBy>
  <cp:revision>91</cp:revision>
  <dcterms:created xsi:type="dcterms:W3CDTF">2006-08-16T00:00:00Z</dcterms:created>
  <dcterms:modified xsi:type="dcterms:W3CDTF">2017-10-14T05:57:31Z</dcterms:modified>
</cp:coreProperties>
</file>